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activeX/activeX4.xml" ContentType="application/vnd.ms-office.activeX+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activeX/activeX2.xml" ContentType="application/vnd.ms-office.activeX+xml"/>
  <Override PartName="/ppt/activeX/activeX3.xml" ContentType="application/vnd.ms-office.activeX+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activeX/activeX1.xml" ContentType="application/vnd.ms-office.activeX+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0" r:id="rId3"/>
    <p:sldId id="259" r:id="rId4"/>
    <p:sldId id="261" r:id="rId5"/>
    <p:sldId id="269" r:id="rId6"/>
    <p:sldId id="263" r:id="rId7"/>
    <p:sldId id="262" r:id="rId8"/>
    <p:sldId id="264" r:id="rId9"/>
    <p:sldId id="265" r:id="rId10"/>
    <p:sldId id="266" r:id="rId11"/>
    <p:sldId id="267" r:id="rId12"/>
    <p:sldId id="268"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4" d="100"/>
          <a:sy n="84" d="100"/>
        </p:scale>
        <p:origin x="-1056" y="-7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activeX/activeX1.xml><?xml version="1.0" encoding="utf-8"?>
<ax:ocx xmlns:ax="http://schemas.microsoft.com/office/2006/activeX" xmlns:r="http://schemas.openxmlformats.org/officeDocument/2006/relationships" ax:classid="{D27CDB6E-AE6D-11CF-96B8-444553540000}" ax:persistence="persistPropertyBag">
  <ax:ocxPr ax:name="_cx" ax:value="22856"/>
  <ax:ocxPr ax:name="_cy" ax:value="12700"/>
  <ax:ocxPr ax:name="FlashVars" ax:value=""/>
  <ax:ocxPr ax:name="Movie" ax:value="http://www.youtube.com/v/rdj8iRSh9wI&amp;NR=1"/>
  <ax:ocxPr ax:name="Src" ax:value="http://www.youtube.com/v/rdj8iRSh9wI&amp;NR=1"/>
  <ax:ocxPr ax:name="WMode" ax:value="Window"/>
  <ax:ocxPr ax:name="Play" ax:value="0"/>
  <ax:ocxPr ax:name="Loop" ax:value="-1"/>
  <ax:ocxPr ax:name="Quality" ax:value="High"/>
  <ax:ocxPr ax:name="SAlign" ax:value="LT"/>
  <ax:ocxPr ax:name="Menu" ax:value="-1"/>
  <ax:ocxPr ax:name="Base" ax:value=""/>
  <ax:ocxPr ax:name="AllowScriptAccess" ax:value=""/>
  <ax:ocxPr ax:name="Scale" ax:value="NoScale"/>
  <ax:ocxPr ax:name="DeviceFont" ax:value="0"/>
  <ax:ocxPr ax:name="EmbedMovie" ax:value="-1"/>
  <ax:ocxPr ax:name="BGColor" ax:value=""/>
  <ax:ocxPr ax:name="SWRemote" ax:value=""/>
  <ax:ocxPr ax:name="MovieData" ax:value=""/>
  <ax:ocxPr ax:name="SeamlessTabbing" ax:value="1"/>
  <ax:ocxPr ax:name="Profile" ax:value="0"/>
  <ax:ocxPr ax:name="ProfileAddress" ax:value=""/>
  <ax:ocxPr ax:name="ProfilePort" ax:value="0"/>
  <ax:ocxPr ax:name="AllowNetworking" ax:value="all"/>
  <ax:ocxPr ax:name="AllowFullScreen" ax:value="false"/>
</ax:ocx>
</file>

<file path=ppt/activeX/activeX2.xml><?xml version="1.0" encoding="utf-8"?>
<ax:ocx xmlns:ax="http://schemas.microsoft.com/office/2006/activeX" xmlns:r="http://schemas.openxmlformats.org/officeDocument/2006/relationships" ax:classid="{D27CDB6E-AE6D-11CF-96B8-444553540000}" ax:persistence="persistPropertyBag">
  <ax:ocxPr ax:name="_cx" ax:value="22856"/>
  <ax:ocxPr ax:name="_cy" ax:value="12912"/>
  <ax:ocxPr ax:name="FlashVars" ax:value=""/>
  <ax:ocxPr ax:name="Movie" ax:value="http://www.youtube.com/v/xq74oz6mf3w"/>
  <ax:ocxPr ax:name="Src" ax:value="http://www.youtube.com/v/xq74oz6mf3w"/>
  <ax:ocxPr ax:name="WMode" ax:value="Window"/>
  <ax:ocxPr ax:name="Play" ax:value="0"/>
  <ax:ocxPr ax:name="Loop" ax:value="-1"/>
  <ax:ocxPr ax:name="Quality" ax:value="High"/>
  <ax:ocxPr ax:name="SAlign" ax:value="LT"/>
  <ax:ocxPr ax:name="Menu" ax:value="-1"/>
  <ax:ocxPr ax:name="Base" ax:value=""/>
  <ax:ocxPr ax:name="AllowScriptAccess" ax:value=""/>
  <ax:ocxPr ax:name="Scale" ax:value="NoScale"/>
  <ax:ocxPr ax:name="DeviceFont" ax:value="0"/>
  <ax:ocxPr ax:name="EmbedMovie" ax:value="-1"/>
  <ax:ocxPr ax:name="BGColor" ax:value=""/>
  <ax:ocxPr ax:name="SWRemote" ax:value=""/>
  <ax:ocxPr ax:name="MovieData" ax:value=""/>
  <ax:ocxPr ax:name="SeamlessTabbing" ax:value="1"/>
  <ax:ocxPr ax:name="Profile" ax:value="0"/>
  <ax:ocxPr ax:name="ProfileAddress" ax:value=""/>
  <ax:ocxPr ax:name="ProfilePort" ax:value="0"/>
  <ax:ocxPr ax:name="AllowNetworking" ax:value="all"/>
  <ax:ocxPr ax:name="AllowFullScreen" ax:value="false"/>
</ax:ocx>
</file>

<file path=ppt/activeX/activeX3.xml><?xml version="1.0" encoding="utf-8"?>
<ax:ocx xmlns:ax="http://schemas.microsoft.com/office/2006/activeX" xmlns:r="http://schemas.openxmlformats.org/officeDocument/2006/relationships" ax:classid="{D27CDB6E-AE6D-11CF-96B8-444553540000}" ax:persistence="persistPropertyBag">
  <ax:ocxPr ax:name="_cx" ax:value="23076"/>
  <ax:ocxPr ax:name="_cy" ax:value="13335"/>
  <ax:ocxPr ax:name="FlashVars" ax:value=""/>
  <ax:ocxPr ax:name="Movie" ax:value="http://www.youtube.com/v/seMq7VfRq4s"/>
  <ax:ocxPr ax:name="Src" ax:value="http://www.youtube.com/v/seMq7VfRq4s"/>
  <ax:ocxPr ax:name="WMode" ax:value="Window"/>
  <ax:ocxPr ax:name="Play" ax:value="0"/>
  <ax:ocxPr ax:name="Loop" ax:value="-1"/>
  <ax:ocxPr ax:name="Quality" ax:value="High"/>
  <ax:ocxPr ax:name="SAlign" ax:value="LT"/>
  <ax:ocxPr ax:name="Menu" ax:value="-1"/>
  <ax:ocxPr ax:name="Base" ax:value=""/>
  <ax:ocxPr ax:name="AllowScriptAccess" ax:value=""/>
  <ax:ocxPr ax:name="Scale" ax:value="NoScale"/>
  <ax:ocxPr ax:name="DeviceFont" ax:value="0"/>
  <ax:ocxPr ax:name="EmbedMovie" ax:value="-1"/>
  <ax:ocxPr ax:name="BGColor" ax:value=""/>
  <ax:ocxPr ax:name="SWRemote" ax:value=""/>
  <ax:ocxPr ax:name="MovieData" ax:value=""/>
  <ax:ocxPr ax:name="SeamlessTabbing" ax:value="1"/>
  <ax:ocxPr ax:name="Profile" ax:value="0"/>
  <ax:ocxPr ax:name="ProfileAddress" ax:value=""/>
  <ax:ocxPr ax:name="ProfilePort" ax:value="0"/>
  <ax:ocxPr ax:name="AllowNetworking" ax:value="all"/>
  <ax:ocxPr ax:name="AllowFullScreen" ax:value="false"/>
</ax:ocx>
</file>

<file path=ppt/activeX/activeX4.xml><?xml version="1.0" encoding="utf-8"?>
<ax:ocx xmlns:ax="http://schemas.microsoft.com/office/2006/activeX" xmlns:r="http://schemas.openxmlformats.org/officeDocument/2006/relationships" ax:classid="{D27CDB6E-AE6D-11CF-96B8-444553540000}" ax:persistence="persistPropertyBag">
  <ax:ocxPr ax:name="_cx" ax:value="22856"/>
  <ax:ocxPr ax:name="_cy" ax:value="11853"/>
  <ax:ocxPr ax:name="FlashVars" ax:value=""/>
  <ax:ocxPr ax:name="Movie" ax:value="http://www.youtube.com/v/wvjoPSjajco"/>
  <ax:ocxPr ax:name="Src" ax:value="http://www.youtube.com/v/wvjoPSjajco"/>
  <ax:ocxPr ax:name="WMode" ax:value="Window"/>
  <ax:ocxPr ax:name="Play" ax:value="0"/>
  <ax:ocxPr ax:name="Loop" ax:value="-1"/>
  <ax:ocxPr ax:name="Quality" ax:value="High"/>
  <ax:ocxPr ax:name="SAlign" ax:value="LT"/>
  <ax:ocxPr ax:name="Menu" ax:value="-1"/>
  <ax:ocxPr ax:name="Base" ax:value=""/>
  <ax:ocxPr ax:name="AllowScriptAccess" ax:value=""/>
  <ax:ocxPr ax:name="Scale" ax:value="NoScale"/>
  <ax:ocxPr ax:name="DeviceFont" ax:value="0"/>
  <ax:ocxPr ax:name="EmbedMovie" ax:value="-1"/>
  <ax:ocxPr ax:name="BGColor" ax:value=""/>
  <ax:ocxPr ax:name="SWRemote" ax:value=""/>
  <ax:ocxPr ax:name="MovieData" ax:value=""/>
  <ax:ocxPr ax:name="SeamlessTabbing" ax:value="1"/>
  <ax:ocxPr ax:name="Profile" ax:value="0"/>
  <ax:ocxPr ax:name="ProfileAddress" ax:value=""/>
  <ax:ocxPr ax:name="ProfilePort" ax:value="0"/>
  <ax:ocxPr ax:name="AllowNetworking" ax:value="all"/>
  <ax:ocxPr ax:name="AllowFullScreen" ax:value="false"/>
</ax:ocx>
</file>

<file path=ppt/drawings/_rels/vmlDrawing1.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4C9E838-BDED-4CDB-9647-378DED4465E8}" type="datetimeFigureOut">
              <a:rPr lang="en-US" smtClean="0"/>
              <a:t>10/22/2009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E426F0-7326-479E-919F-AE47867A48E4}"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4C9E838-BDED-4CDB-9647-378DED4465E8}" type="datetimeFigureOut">
              <a:rPr lang="en-US" smtClean="0"/>
              <a:t>10/22/2009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E426F0-7326-479E-919F-AE47867A48E4}"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4C9E838-BDED-4CDB-9647-378DED4465E8}" type="datetimeFigureOut">
              <a:rPr lang="en-US" smtClean="0"/>
              <a:t>10/22/2009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E426F0-7326-479E-919F-AE47867A48E4}"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4C9E838-BDED-4CDB-9647-378DED4465E8}" type="datetimeFigureOut">
              <a:rPr lang="en-US" smtClean="0"/>
              <a:t>10/22/2009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E426F0-7326-479E-919F-AE47867A48E4}"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4C9E838-BDED-4CDB-9647-378DED4465E8}" type="datetimeFigureOut">
              <a:rPr lang="en-US" smtClean="0"/>
              <a:t>10/22/2009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E426F0-7326-479E-919F-AE47867A48E4}"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4C9E838-BDED-4CDB-9647-378DED4465E8}" type="datetimeFigureOut">
              <a:rPr lang="en-US" smtClean="0"/>
              <a:t>10/22/2009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E426F0-7326-479E-919F-AE47867A48E4}"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4C9E838-BDED-4CDB-9647-378DED4465E8}" type="datetimeFigureOut">
              <a:rPr lang="en-US" smtClean="0"/>
              <a:t>10/22/2009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7E426F0-7326-479E-919F-AE47867A48E4}"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4C9E838-BDED-4CDB-9647-378DED4465E8}" type="datetimeFigureOut">
              <a:rPr lang="en-US" smtClean="0"/>
              <a:t>10/22/2009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7E426F0-7326-479E-919F-AE47867A48E4}"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C9E838-BDED-4CDB-9647-378DED4465E8}" type="datetimeFigureOut">
              <a:rPr lang="en-US" smtClean="0"/>
              <a:t>10/22/2009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7E426F0-7326-479E-919F-AE47867A48E4}"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4C9E838-BDED-4CDB-9647-378DED4465E8}" type="datetimeFigureOut">
              <a:rPr lang="en-US" smtClean="0"/>
              <a:t>10/22/2009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E426F0-7326-479E-919F-AE47867A48E4}"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4C9E838-BDED-4CDB-9647-378DED4465E8}" type="datetimeFigureOut">
              <a:rPr lang="en-US" smtClean="0"/>
              <a:t>10/22/2009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E426F0-7326-479E-919F-AE47867A48E4}"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C9E838-BDED-4CDB-9647-378DED4465E8}" type="datetimeFigureOut">
              <a:rPr lang="en-US" smtClean="0"/>
              <a:t>10/22/2009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E426F0-7326-479E-919F-AE47867A48E4}"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control" Target="../activeX/activeX1.xml"/><Relationship Id="rId1" Type="http://schemas.openxmlformats.org/officeDocument/2006/relationships/vmlDrawing" Target="../drawings/vmlDrawing1.v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control" Target="../activeX/activeX2.xml"/><Relationship Id="rId1" Type="http://schemas.openxmlformats.org/officeDocument/2006/relationships/vmlDrawing" Target="../drawings/vmlDrawing2.v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control" Target="../activeX/activeX3.xml"/><Relationship Id="rId1" Type="http://schemas.openxmlformats.org/officeDocument/2006/relationships/vmlDrawing" Target="../drawings/vmlDrawing3.v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control" Target="../activeX/activeX4.xml"/><Relationship Id="rId1" Type="http://schemas.openxmlformats.org/officeDocument/2006/relationships/vmlDrawing" Target="../drawings/vmlDrawing4.v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0"/>
            <a:ext cx="9267568" cy="6858000"/>
          </a:xfrm>
          <a:prstGeom prst="rect">
            <a:avLst/>
          </a:prstGeom>
          <a:noFill/>
          <a:ln w="9525">
            <a:noFill/>
            <a:miter lim="800000"/>
            <a:headEnd/>
            <a:tailEnd/>
          </a:ln>
        </p:spPr>
      </p:pic>
      <p:sp>
        <p:nvSpPr>
          <p:cNvPr id="2" name="Title 1"/>
          <p:cNvSpPr>
            <a:spLocks noGrp="1"/>
          </p:cNvSpPr>
          <p:nvPr>
            <p:ph type="ctrTitle"/>
          </p:nvPr>
        </p:nvSpPr>
        <p:spPr>
          <a:xfrm>
            <a:off x="914400" y="4953000"/>
            <a:ext cx="7772400" cy="1470025"/>
          </a:xfrm>
        </p:spPr>
        <p:style>
          <a:lnRef idx="2">
            <a:schemeClr val="dk1">
              <a:shade val="50000"/>
            </a:schemeClr>
          </a:lnRef>
          <a:fillRef idx="1">
            <a:schemeClr val="dk1"/>
          </a:fillRef>
          <a:effectRef idx="0">
            <a:schemeClr val="dk1"/>
          </a:effectRef>
          <a:fontRef idx="minor">
            <a:schemeClr val="lt1"/>
          </a:fontRef>
        </p:style>
        <p:txBody>
          <a:bodyPr/>
          <a:lstStyle/>
          <a:p>
            <a:r>
              <a:rPr lang="en-US" dirty="0" smtClean="0">
                <a:solidFill>
                  <a:schemeClr val="tx1"/>
                </a:solidFill>
              </a:rPr>
              <a:t>All Work and No Play:</a:t>
            </a:r>
            <a:br>
              <a:rPr lang="en-US" dirty="0" smtClean="0">
                <a:solidFill>
                  <a:schemeClr val="tx1"/>
                </a:solidFill>
              </a:rPr>
            </a:br>
            <a:r>
              <a:rPr lang="en-US" dirty="0" smtClean="0">
                <a:solidFill>
                  <a:schemeClr val="tx1"/>
                </a:solidFill>
              </a:rPr>
              <a:t>The Horror Genre</a:t>
            </a:r>
            <a:endParaRPr lang="en-US" dirty="0">
              <a:solidFill>
                <a:schemeClr val="tx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cstate="print"/>
          <a:srcRect/>
          <a:stretch>
            <a:fillRect/>
          </a:stretch>
        </p:blipFill>
        <p:spPr bwMode="auto">
          <a:xfrm>
            <a:off x="0" y="0"/>
            <a:ext cx="9181994" cy="6629400"/>
          </a:xfrm>
          <a:prstGeom prst="rect">
            <a:avLst/>
          </a:prstGeom>
          <a:noFill/>
          <a:ln w="9525">
            <a:noFill/>
            <a:miter lim="800000"/>
            <a:headEnd/>
            <a:tailEnd/>
          </a:ln>
        </p:spPr>
      </p:pic>
      <p:sp>
        <p:nvSpPr>
          <p:cNvPr id="3" name="Content Placeholder 2"/>
          <p:cNvSpPr>
            <a:spLocks noGrp="1"/>
          </p:cNvSpPr>
          <p:nvPr>
            <p:ph sz="half" idx="1"/>
          </p:nvPr>
        </p:nvSpPr>
        <p:spPr/>
        <p:style>
          <a:lnRef idx="2">
            <a:schemeClr val="dk1">
              <a:shade val="50000"/>
            </a:schemeClr>
          </a:lnRef>
          <a:fillRef idx="1">
            <a:schemeClr val="dk1"/>
          </a:fillRef>
          <a:effectRef idx="0">
            <a:schemeClr val="dk1"/>
          </a:effectRef>
          <a:fontRef idx="minor">
            <a:schemeClr val="lt1"/>
          </a:fontRef>
        </p:style>
        <p:txBody>
          <a:bodyPr/>
          <a:lstStyle/>
          <a:p>
            <a:pPr>
              <a:buNone/>
            </a:pPr>
            <a:r>
              <a:rPr lang="en-US" dirty="0" smtClean="0"/>
              <a:t>3.  Create an outline for your own horror movie. (No we will not be filming the entire movie), paying particular attention to the codes and conventions of the genre.  You will also create a storyboard</a:t>
            </a:r>
            <a:endParaRPr lang="en-US" dirty="0"/>
          </a:p>
        </p:txBody>
      </p:sp>
      <p:sp>
        <p:nvSpPr>
          <p:cNvPr id="4" name="Content Placeholder 3"/>
          <p:cNvSpPr>
            <a:spLocks noGrp="1"/>
          </p:cNvSpPr>
          <p:nvPr>
            <p:ph sz="half" idx="2"/>
          </p:nvPr>
        </p:nvSpPr>
        <p:spPr/>
        <p:txBody>
          <a:bodyPr/>
          <a:lstStyle/>
          <a:p>
            <a:pPr>
              <a:buNone/>
            </a:pPr>
            <a:endParaRPr lang="en-US" dirty="0"/>
          </a:p>
          <a:p>
            <a:pPr>
              <a:buNone/>
            </a:pPr>
            <a:endParaRPr lang="en-US" dirty="0" smtClean="0"/>
          </a:p>
          <a:p>
            <a:pPr>
              <a:buNone/>
            </a:pPr>
            <a:endParaRPr lang="en-US" dirty="0"/>
          </a:p>
          <a:p>
            <a:pPr>
              <a:buNone/>
            </a:pP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cstate="print"/>
          <a:srcRect/>
          <a:stretch>
            <a:fillRect/>
          </a:stretch>
        </p:blipFill>
        <p:spPr bwMode="auto">
          <a:xfrm>
            <a:off x="-228600" y="0"/>
            <a:ext cx="10422492" cy="6858000"/>
          </a:xfrm>
          <a:prstGeom prst="rect">
            <a:avLst/>
          </a:prstGeom>
          <a:noFill/>
          <a:ln w="9525">
            <a:noFill/>
            <a:miter lim="800000"/>
            <a:headEnd/>
            <a:tailEnd/>
          </a:ln>
        </p:spPr>
      </p:pic>
      <p:sp>
        <p:nvSpPr>
          <p:cNvPr id="3" name="Content Placeholder 2"/>
          <p:cNvSpPr>
            <a:spLocks noGrp="1"/>
          </p:cNvSpPr>
          <p:nvPr>
            <p:ph sz="half" idx="1"/>
          </p:nvPr>
        </p:nvSpPr>
        <p:spPr>
          <a:xfrm>
            <a:off x="5867400" y="1828800"/>
            <a:ext cx="2971800" cy="4525963"/>
          </a:xfrm>
        </p:spPr>
        <p:style>
          <a:lnRef idx="2">
            <a:schemeClr val="dk1">
              <a:shade val="50000"/>
            </a:schemeClr>
          </a:lnRef>
          <a:fillRef idx="1">
            <a:schemeClr val="dk1"/>
          </a:fillRef>
          <a:effectRef idx="0">
            <a:schemeClr val="dk1"/>
          </a:effectRef>
          <a:fontRef idx="minor">
            <a:schemeClr val="lt1"/>
          </a:fontRef>
        </p:style>
        <p:txBody>
          <a:bodyPr/>
          <a:lstStyle/>
          <a:p>
            <a:pPr>
              <a:buNone/>
            </a:pPr>
            <a:r>
              <a:rPr lang="en-US" dirty="0" smtClean="0"/>
              <a:t>4.  From your story idea, you will decide how to capture the essence of your film in a  3-4 minute trailer.  </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Rules</a:t>
            </a:r>
            <a:endParaRPr lang="en-US" dirty="0"/>
          </a:p>
        </p:txBody>
      </p:sp>
      <p:sp>
        <p:nvSpPr>
          <p:cNvPr id="3" name="Content Placeholder 2"/>
          <p:cNvSpPr>
            <a:spLocks noGrp="1"/>
          </p:cNvSpPr>
          <p:nvPr>
            <p:ph sz="half" idx="1"/>
          </p:nvPr>
        </p:nvSpPr>
        <p:spPr/>
        <p:txBody>
          <a:bodyPr>
            <a:normAutofit lnSpcReduction="10000"/>
          </a:bodyPr>
          <a:lstStyle/>
          <a:p>
            <a:r>
              <a:rPr lang="en-US" dirty="0" smtClean="0"/>
              <a:t>Safety is your first priority</a:t>
            </a:r>
          </a:p>
          <a:p>
            <a:r>
              <a:rPr lang="en-US" dirty="0" smtClean="0"/>
              <a:t>These are not blood and guts horror movies—gratuitous violence is not acceptable.  Think psychological fear rather than purely physical fear.  </a:t>
            </a:r>
            <a:endParaRPr lang="en-US" dirty="0"/>
          </a:p>
        </p:txBody>
      </p:sp>
      <p:sp>
        <p:nvSpPr>
          <p:cNvPr id="4" name="Content Placeholder 3"/>
          <p:cNvSpPr>
            <a:spLocks noGrp="1"/>
          </p:cNvSpPr>
          <p:nvPr>
            <p:ph sz="half" idx="2"/>
          </p:nvPr>
        </p:nvSpPr>
        <p:spPr/>
        <p:txBody>
          <a:bodyPr>
            <a:normAutofit lnSpcReduction="10000"/>
          </a:bodyPr>
          <a:lstStyle/>
          <a:p>
            <a:r>
              <a:rPr lang="en-US" dirty="0" smtClean="0"/>
              <a:t>You may recruit outside help if you wish, but you are </a:t>
            </a:r>
            <a:r>
              <a:rPr lang="en-US" b="1" i="1" dirty="0" smtClean="0"/>
              <a:t>strongly </a:t>
            </a:r>
            <a:r>
              <a:rPr lang="en-US" dirty="0" smtClean="0"/>
              <a:t> encouraged to choose your partners wisely.  </a:t>
            </a:r>
          </a:p>
          <a:p>
            <a:r>
              <a:rPr lang="en-US" dirty="0" smtClean="0"/>
              <a:t>You will be graded on each of the steps.  A detailed rubric for the trailer will be handed out as we get closer to the filming. </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srcRect/>
          <a:stretch>
            <a:fillRect/>
          </a:stretch>
        </p:blipFill>
        <p:spPr bwMode="auto">
          <a:xfrm>
            <a:off x="-1" y="0"/>
            <a:ext cx="10297297" cy="6858000"/>
          </a:xfrm>
          <a:prstGeom prst="rect">
            <a:avLst/>
          </a:prstGeom>
          <a:noFill/>
          <a:ln w="9525">
            <a:noFill/>
            <a:miter lim="800000"/>
            <a:headEnd/>
            <a:tailEnd/>
          </a:ln>
        </p:spPr>
      </p:pic>
      <p:sp>
        <p:nvSpPr>
          <p:cNvPr id="2" name="Title 1"/>
          <p:cNvSpPr>
            <a:spLocks noGrp="1"/>
          </p:cNvSpPr>
          <p:nvPr>
            <p:ph type="title"/>
          </p:nvPr>
        </p:nvSpPr>
        <p:spPr/>
        <p:style>
          <a:lnRef idx="2">
            <a:schemeClr val="dk1">
              <a:shade val="50000"/>
            </a:schemeClr>
          </a:lnRef>
          <a:fillRef idx="1">
            <a:schemeClr val="dk1"/>
          </a:fillRef>
          <a:effectRef idx="0">
            <a:schemeClr val="dk1"/>
          </a:effectRef>
          <a:fontRef idx="minor">
            <a:schemeClr val="lt1"/>
          </a:fontRef>
        </p:style>
        <p:txBody>
          <a:bodyPr/>
          <a:lstStyle/>
          <a:p>
            <a:r>
              <a:rPr lang="en-US" dirty="0" smtClean="0"/>
              <a:t>What we will do…</a:t>
            </a:r>
            <a:endParaRPr lang="en-US" dirty="0"/>
          </a:p>
        </p:txBody>
      </p:sp>
      <p:sp>
        <p:nvSpPr>
          <p:cNvPr id="3" name="Content Placeholder 2"/>
          <p:cNvSpPr>
            <a:spLocks noGrp="1"/>
          </p:cNvSpPr>
          <p:nvPr>
            <p:ph idx="1"/>
          </p:nvPr>
        </p:nvSpPr>
        <p:spPr>
          <a:xfrm>
            <a:off x="457200" y="2057400"/>
            <a:ext cx="5638800" cy="4525963"/>
          </a:xfrm>
        </p:spPr>
        <p:style>
          <a:lnRef idx="2">
            <a:schemeClr val="dk1">
              <a:shade val="50000"/>
            </a:schemeClr>
          </a:lnRef>
          <a:fillRef idx="1">
            <a:schemeClr val="dk1"/>
          </a:fillRef>
          <a:effectRef idx="0">
            <a:schemeClr val="dk1"/>
          </a:effectRef>
          <a:fontRef idx="minor">
            <a:schemeClr val="lt1"/>
          </a:fontRef>
        </p:style>
        <p:txBody>
          <a:bodyPr/>
          <a:lstStyle/>
          <a:p>
            <a:r>
              <a:rPr lang="en-US" b="1" dirty="0" smtClean="0">
                <a:solidFill>
                  <a:schemeClr val="tx1"/>
                </a:solidFill>
              </a:rPr>
              <a:t>Learn about the codes and conventions (rules) of the horror film.</a:t>
            </a:r>
          </a:p>
          <a:p>
            <a:r>
              <a:rPr lang="en-US" b="1" dirty="0" smtClean="0">
                <a:solidFill>
                  <a:schemeClr val="tx1"/>
                </a:solidFill>
              </a:rPr>
              <a:t>Look at an example of a contemporary horror film. </a:t>
            </a:r>
          </a:p>
          <a:p>
            <a:r>
              <a:rPr lang="en-US" b="1" dirty="0" smtClean="0">
                <a:solidFill>
                  <a:schemeClr val="tx1"/>
                </a:solidFill>
              </a:rPr>
              <a:t>Create a horror movie trailer using the codes and conventions.</a:t>
            </a:r>
            <a:endParaRPr lang="en-US" b="1" dirty="0">
              <a:solidFill>
                <a:schemeClr val="tx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title"/>
          </p:nvPr>
        </p:nvSpPr>
        <p:spPr/>
        <p:style>
          <a:lnRef idx="2">
            <a:schemeClr val="dk1">
              <a:shade val="50000"/>
            </a:schemeClr>
          </a:lnRef>
          <a:fillRef idx="1">
            <a:schemeClr val="dk1"/>
          </a:fillRef>
          <a:effectRef idx="0">
            <a:schemeClr val="dk1"/>
          </a:effectRef>
          <a:fontRef idx="minor">
            <a:schemeClr val="lt1"/>
          </a:fontRef>
        </p:style>
        <p:txBody>
          <a:bodyPr/>
          <a:lstStyle/>
          <a:p>
            <a:r>
              <a:rPr lang="en-US" dirty="0" smtClean="0"/>
              <a:t>Why Study Horror?</a:t>
            </a:r>
            <a:endParaRPr lang="en-US" dirty="0"/>
          </a:p>
        </p:txBody>
      </p:sp>
      <p:sp>
        <p:nvSpPr>
          <p:cNvPr id="3" name="Content Placeholder 2"/>
          <p:cNvSpPr>
            <a:spLocks noGrp="1"/>
          </p:cNvSpPr>
          <p:nvPr>
            <p:ph sz="half" idx="1"/>
          </p:nvPr>
        </p:nvSpPr>
        <p:spPr/>
        <p:style>
          <a:lnRef idx="2">
            <a:schemeClr val="dk1">
              <a:shade val="50000"/>
            </a:schemeClr>
          </a:lnRef>
          <a:fillRef idx="1">
            <a:schemeClr val="dk1"/>
          </a:fillRef>
          <a:effectRef idx="0">
            <a:schemeClr val="dk1"/>
          </a:effectRef>
          <a:fontRef idx="minor">
            <a:schemeClr val="lt1"/>
          </a:fontRef>
        </p:style>
        <p:txBody>
          <a:bodyPr>
            <a:normAutofit fontScale="92500" lnSpcReduction="10000"/>
          </a:bodyPr>
          <a:lstStyle/>
          <a:p>
            <a:r>
              <a:rPr lang="en-US" dirty="0" smtClean="0"/>
              <a:t>It is the one of the oldest genres of movies and little has changed with the basic structure of the horror film.  </a:t>
            </a:r>
          </a:p>
          <a:p>
            <a:r>
              <a:rPr lang="en-US" dirty="0" smtClean="0"/>
              <a:t>Creating a horror film requires not only thought about the plot, setting, and characters, but also forces you to think about the visual and audio aspects.</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1920s</a:t>
            </a:r>
            <a:endParaRPr lang="en-US" dirty="0"/>
          </a:p>
        </p:txBody>
      </p:sp>
    </p:spTree>
    <p:controls>
      <p:control spid="3074" name="ShockwaveFlash1" r:id="rId2" imgW="8228571" imgH="4571429"/>
    </p:controls>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1960s</a:t>
            </a:r>
            <a:endParaRPr lang="en-US" dirty="0"/>
          </a:p>
        </p:txBody>
      </p:sp>
    </p:spTree>
    <p:controls>
      <p:control spid="7170" name="ShockwaveFlash1" r:id="rId2" imgW="8228571" imgH="4648849"/>
    </p:controls>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1980s</a:t>
            </a:r>
            <a:endParaRPr lang="en-US" dirty="0"/>
          </a:p>
        </p:txBody>
      </p:sp>
    </p:spTree>
    <p:controls>
      <p:control spid="5122" name="ShockwaveFlash1" r:id="rId2" imgW="8306960" imgH="4800000"/>
    </p:controls>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2000s</a:t>
            </a:r>
            <a:endParaRPr lang="en-US" dirty="0"/>
          </a:p>
        </p:txBody>
      </p:sp>
    </p:spTree>
    <p:controls>
      <p:control spid="4098" name="ShockwaveFlash1" r:id="rId2" imgW="8228571" imgH="4266667"/>
    </p:controls>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print"/>
          <a:srcRect/>
          <a:stretch>
            <a:fillRect/>
          </a:stretch>
        </p:blipFill>
        <p:spPr bwMode="auto">
          <a:xfrm>
            <a:off x="0" y="0"/>
            <a:ext cx="9753600" cy="7315200"/>
          </a:xfrm>
          <a:prstGeom prst="rect">
            <a:avLst/>
          </a:prstGeom>
          <a:noFill/>
          <a:ln w="9525">
            <a:noFill/>
            <a:miter lim="800000"/>
            <a:headEnd/>
            <a:tailEnd/>
          </a:ln>
        </p:spPr>
      </p:pic>
      <p:sp>
        <p:nvSpPr>
          <p:cNvPr id="2" name="Title 1"/>
          <p:cNvSpPr>
            <a:spLocks noGrp="1"/>
          </p:cNvSpPr>
          <p:nvPr>
            <p:ph type="title"/>
          </p:nvPr>
        </p:nvSpPr>
        <p:spPr>
          <a:xfrm>
            <a:off x="457200" y="274638"/>
            <a:ext cx="8229600" cy="639762"/>
          </a:xfrm>
        </p:spPr>
        <p:style>
          <a:lnRef idx="2">
            <a:schemeClr val="dk1">
              <a:shade val="50000"/>
            </a:schemeClr>
          </a:lnRef>
          <a:fillRef idx="1">
            <a:schemeClr val="dk1"/>
          </a:fillRef>
          <a:effectRef idx="0">
            <a:schemeClr val="dk1"/>
          </a:effectRef>
          <a:fontRef idx="minor">
            <a:schemeClr val="lt1"/>
          </a:fontRef>
        </p:style>
        <p:txBody>
          <a:bodyPr>
            <a:normAutofit fontScale="90000"/>
          </a:bodyPr>
          <a:lstStyle/>
          <a:p>
            <a:r>
              <a:rPr lang="en-US" dirty="0" smtClean="0"/>
              <a:t>The Process…</a:t>
            </a:r>
            <a:endParaRPr lang="en-US" dirty="0"/>
          </a:p>
        </p:txBody>
      </p:sp>
      <p:sp>
        <p:nvSpPr>
          <p:cNvPr id="3" name="Content Placeholder 2"/>
          <p:cNvSpPr>
            <a:spLocks noGrp="1"/>
          </p:cNvSpPr>
          <p:nvPr>
            <p:ph sz="half" idx="1"/>
          </p:nvPr>
        </p:nvSpPr>
        <p:spPr>
          <a:xfrm>
            <a:off x="152400" y="2514600"/>
            <a:ext cx="4038600" cy="4114800"/>
          </a:xfrm>
        </p:spPr>
        <p:style>
          <a:lnRef idx="2">
            <a:schemeClr val="dk1">
              <a:shade val="50000"/>
            </a:schemeClr>
          </a:lnRef>
          <a:fillRef idx="1">
            <a:schemeClr val="dk1"/>
          </a:fillRef>
          <a:effectRef idx="0">
            <a:schemeClr val="dk1"/>
          </a:effectRef>
          <a:fontRef idx="minor">
            <a:schemeClr val="lt1"/>
          </a:fontRef>
        </p:style>
        <p:txBody>
          <a:bodyPr>
            <a:normAutofit fontScale="92500" lnSpcReduction="20000"/>
          </a:bodyPr>
          <a:lstStyle/>
          <a:p>
            <a:pPr marL="514350" indent="-514350">
              <a:buAutoNum type="arabicPeriod"/>
            </a:pPr>
            <a:r>
              <a:rPr lang="en-US" dirty="0" smtClean="0"/>
              <a:t>Study the horror genre, learn its codes and conventions</a:t>
            </a:r>
          </a:p>
          <a:p>
            <a:pPr marL="514350" indent="-514350">
              <a:buNone/>
            </a:pPr>
            <a:endParaRPr lang="en-US" dirty="0"/>
          </a:p>
          <a:p>
            <a:pPr>
              <a:buNone/>
            </a:pPr>
            <a:r>
              <a:rPr lang="en-US" dirty="0" smtClean="0"/>
              <a:t>Log on to the group page, </a:t>
            </a:r>
          </a:p>
          <a:p>
            <a:pPr>
              <a:buNone/>
            </a:pPr>
            <a:r>
              <a:rPr lang="en-US" dirty="0" smtClean="0"/>
              <a:t>and explore the “Horror</a:t>
            </a:r>
          </a:p>
          <a:p>
            <a:pPr>
              <a:buNone/>
            </a:pPr>
            <a:r>
              <a:rPr lang="en-US" dirty="0" smtClean="0"/>
              <a:t>Genre Study Guide.”  You </a:t>
            </a:r>
          </a:p>
          <a:p>
            <a:pPr>
              <a:buNone/>
            </a:pPr>
            <a:r>
              <a:rPr lang="en-US" dirty="0" smtClean="0"/>
              <a:t>will need to visit the </a:t>
            </a:r>
          </a:p>
          <a:p>
            <a:pPr>
              <a:buNone/>
            </a:pPr>
            <a:r>
              <a:rPr lang="en-US" dirty="0" smtClean="0"/>
              <a:t>Media Studies Website </a:t>
            </a:r>
          </a:p>
          <a:p>
            <a:pPr>
              <a:buNone/>
            </a:pPr>
            <a:r>
              <a:rPr lang="en-US" dirty="0" smtClean="0"/>
              <a:t>(address on study guide)</a:t>
            </a:r>
          </a:p>
          <a:p>
            <a:pPr marL="514350" indent="-514350">
              <a:buNone/>
            </a:pP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cstate="print"/>
          <a:srcRect/>
          <a:stretch>
            <a:fillRect/>
          </a:stretch>
        </p:blipFill>
        <p:spPr bwMode="auto">
          <a:xfrm>
            <a:off x="0" y="0"/>
            <a:ext cx="9144000" cy="9601200"/>
          </a:xfrm>
          <a:prstGeom prst="rect">
            <a:avLst/>
          </a:prstGeom>
          <a:noFill/>
          <a:ln w="9525">
            <a:noFill/>
            <a:miter lim="800000"/>
            <a:headEnd/>
            <a:tailEnd/>
          </a:ln>
        </p:spPr>
      </p:pic>
      <p:sp>
        <p:nvSpPr>
          <p:cNvPr id="3" name="Content Placeholder 2"/>
          <p:cNvSpPr>
            <a:spLocks noGrp="1"/>
          </p:cNvSpPr>
          <p:nvPr>
            <p:ph sz="half" idx="1"/>
          </p:nvPr>
        </p:nvSpPr>
        <p:spPr>
          <a:xfrm>
            <a:off x="304800" y="4953000"/>
            <a:ext cx="8610600" cy="2163763"/>
          </a:xfrm>
        </p:spPr>
        <p:style>
          <a:lnRef idx="2">
            <a:schemeClr val="dk1">
              <a:shade val="50000"/>
            </a:schemeClr>
          </a:lnRef>
          <a:fillRef idx="1">
            <a:schemeClr val="dk1"/>
          </a:fillRef>
          <a:effectRef idx="0">
            <a:schemeClr val="dk1"/>
          </a:effectRef>
          <a:fontRef idx="minor">
            <a:schemeClr val="lt1"/>
          </a:fontRef>
        </p:style>
        <p:txBody>
          <a:bodyPr>
            <a:normAutofit lnSpcReduction="10000"/>
          </a:bodyPr>
          <a:lstStyle/>
          <a:p>
            <a:pPr>
              <a:buNone/>
            </a:pPr>
            <a:r>
              <a:rPr lang="en-US" dirty="0" smtClean="0"/>
              <a:t>2.  Watch an example of a contemporary horror film--</a:t>
            </a:r>
            <a:r>
              <a:rPr lang="en-US" dirty="0" smtClean="0"/>
              <a:t>Something by Stephen King—he may not be the “scariest” in terms of blood, guts, crazy axe-wielding psycho-killers, but he is a master of psychological suspense and horror</a:t>
            </a:r>
          </a:p>
          <a:p>
            <a:pPr>
              <a:buNone/>
            </a:pP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TotalTime>
  <Words>335</Words>
  <Application>Microsoft Office PowerPoint</Application>
  <PresentationFormat>On-screen Show (4:3)</PresentationFormat>
  <Paragraphs>31</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All Work and No Play: The Horror Genre</vt:lpstr>
      <vt:lpstr>What we will do…</vt:lpstr>
      <vt:lpstr>Why Study Horror?</vt:lpstr>
      <vt:lpstr>1920s</vt:lpstr>
      <vt:lpstr>1960s</vt:lpstr>
      <vt:lpstr>1980s</vt:lpstr>
      <vt:lpstr>2000s</vt:lpstr>
      <vt:lpstr>The Process…</vt:lpstr>
      <vt:lpstr>Slide 9</vt:lpstr>
      <vt:lpstr>Slide 10</vt:lpstr>
      <vt:lpstr>Slide 11</vt:lpstr>
      <vt:lpstr>The Rules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Horror Genre</dc:title>
  <dc:creator>Scott</dc:creator>
  <cp:lastModifiedBy>Scott</cp:lastModifiedBy>
  <cp:revision>5</cp:revision>
  <dcterms:created xsi:type="dcterms:W3CDTF">2009-10-22T21:52:28Z</dcterms:created>
  <dcterms:modified xsi:type="dcterms:W3CDTF">2009-10-22T22:32:18Z</dcterms:modified>
</cp:coreProperties>
</file>